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1507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08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1509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0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1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2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3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4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5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6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7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8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9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0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1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2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3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4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5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6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7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8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9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0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1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2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3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534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2153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50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2155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53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2155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63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4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5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6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7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8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9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0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57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7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73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74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75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900931D-88E2-4FF8-974E-5F54495A19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10144-B60C-4150-92EB-CE6D7D054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3ACB8-DE9B-406A-96DF-1E3CE22D5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092FF-ECCF-4BBA-A0C6-BD5945ED7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19001-0082-4E03-86CF-A955C30CDE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A2AEF-3DE5-456C-AEC9-C4A236F91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75050-7659-483F-B2E8-E1D69C1028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7C733-B182-4E7C-B18C-A6721C5BD9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BE179-0C51-4AD4-9FB4-6F90964A88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B9A1E-9140-4B0E-ACAC-37F6DD7080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8D118-4AB3-4518-881D-15A47ABC9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0483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48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485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6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7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8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9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0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2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3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4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6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7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9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1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2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3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4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5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8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9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10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2051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26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2052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2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2053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39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0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1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2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3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4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5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6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54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8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0549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0550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478EADF-F689-4840-9CCF-A1562692A1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51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Biometrijska identifikacija</a:t>
            </a:r>
            <a:br>
              <a:rPr lang="en-US"/>
            </a:br>
            <a:r>
              <a:rPr lang="en-US" sz="2400"/>
              <a:t>Specijalisti</a:t>
            </a:r>
            <a:r>
              <a:rPr lang="sr-Latn-CS" sz="2400"/>
              <a:t>čki rad</a:t>
            </a:r>
            <a:endParaRPr lang="en-US" sz="2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157788"/>
            <a:ext cx="3889375" cy="841375"/>
          </a:xfrm>
        </p:spPr>
        <p:txBody>
          <a:bodyPr/>
          <a:lstStyle/>
          <a:p>
            <a:pPr algn="l"/>
            <a:r>
              <a:rPr lang="sr-Latn-CS" sz="2400"/>
              <a:t>Mentor</a:t>
            </a:r>
            <a:r>
              <a:rPr lang="en-US" sz="2400"/>
              <a:t>:</a:t>
            </a:r>
          </a:p>
          <a:p>
            <a:pPr algn="l">
              <a:spcBef>
                <a:spcPct val="0"/>
              </a:spcBef>
            </a:pPr>
            <a:r>
              <a:rPr lang="sr-Latn-CS" sz="2400"/>
              <a:t>Doc. dr Vladimir Božović</a:t>
            </a:r>
          </a:p>
          <a:p>
            <a:pPr algn="l"/>
            <a:endParaRPr lang="sr-Latn-CS" sz="24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651500" y="4941888"/>
            <a:ext cx="2592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508625" y="5321300"/>
            <a:ext cx="287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011863" y="5110163"/>
            <a:ext cx="26622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Student:</a:t>
            </a:r>
          </a:p>
          <a:p>
            <a:pPr eaLnBrk="1" hangingPunct="1"/>
            <a:r>
              <a:rPr lang="en-US" sz="2400"/>
              <a:t>Hanadi Beganovi</a:t>
            </a:r>
            <a:r>
              <a:rPr lang="sr-Latn-CS" sz="2400"/>
              <a:t>ć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/>
              <a:t>Sigurnost i pouzdanost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sz="2400"/>
              <a:t>Slabe tačke biometrijskih sistema</a:t>
            </a:r>
            <a:r>
              <a:rPr lang="en-US" sz="2400"/>
              <a:t>: </a:t>
            </a:r>
            <a:r>
              <a:rPr lang="sr-Latn-CS" sz="2400"/>
              <a:t>mogućnost falsifikovanja, napad Trojanskog konja, napad na komunikacione kanale, n</a:t>
            </a:r>
            <a:r>
              <a:rPr lang="en-US" sz="2400"/>
              <a:t>apad na bazu gde se čuvaju šabloni</a:t>
            </a:r>
            <a:r>
              <a:rPr lang="sr-Latn-CS" sz="2400"/>
              <a:t>...</a:t>
            </a:r>
          </a:p>
          <a:p>
            <a:r>
              <a:rPr lang="sr-Latn-CS" sz="2400"/>
              <a:t>Zato je sigurnost najveći problem biometrike.</a:t>
            </a:r>
          </a:p>
          <a:p>
            <a:r>
              <a:rPr lang="en-US" sz="2400"/>
              <a:t>Zato se razvijaju različiti metodi za sprečavanje napada na biometrijske sisteme, a te metode u većini slučajeva uključuju kriptografiju.</a:t>
            </a:r>
            <a:endParaRPr lang="sr-Latn-CS" sz="2400"/>
          </a:p>
          <a:p>
            <a:r>
              <a:rPr lang="en-US" sz="2400"/>
              <a:t>Biometrijski podaci se kriptuju pomoću standardnih biometrijskih  mehanizama(šifriranje, stegnografija i tehnika vodenog pečata), što poboljšava sveukupnu bezbedost sistema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/>
              <a:t>Zaštita privatnosti</a:t>
            </a:r>
            <a:r>
              <a:rPr lang="en-US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sz="2400"/>
              <a:t>Zbog prisutnosti biometrijskih sistema u skoro svim sferama života, </a:t>
            </a:r>
            <a:r>
              <a:rPr lang="en-US" sz="2400"/>
              <a:t>kod mnogih</a:t>
            </a:r>
            <a:r>
              <a:rPr lang="sr-Latn-CS" sz="2400"/>
              <a:t> </a:t>
            </a:r>
            <a:r>
              <a:rPr lang="en-US" sz="2400"/>
              <a:t>se javlja problem zaštite privatnosti i zato se neretko nailazi na otpor pojedinaca upotrebi biometrijskih sistema</a:t>
            </a:r>
            <a:r>
              <a:rPr lang="sr-Latn-CS" sz="2400"/>
              <a:t>.</a:t>
            </a:r>
          </a:p>
          <a:p>
            <a:r>
              <a:rPr lang="en-US" sz="2400"/>
              <a:t>Kako bi se omogućila što je veća privatnost implementacija biometrijskih sistema mora se zasnivati na zakonskim osnovama: ograničava se prikupljanje podataka,  mora se definisati u koje svrhe se skupljaju podaci, podaci su dostupni samo u one svrhe za koje su dati, lični podaci su zaštićeni od sigurnosnih rizika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/>
              <a:t>Zaključak</a:t>
            </a:r>
            <a:r>
              <a:rPr lang="en-US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sr-Latn-CS" sz="2400"/>
              <a:t>U</a:t>
            </a:r>
            <a:r>
              <a:rPr lang="en-US" sz="2400"/>
              <a:t> modernom svetu</a:t>
            </a:r>
            <a:r>
              <a:rPr lang="sr-Latn-CS"/>
              <a:t>, </a:t>
            </a:r>
            <a:r>
              <a:rPr lang="sr-Latn-CS" sz="2400"/>
              <a:t>sve je veća potreba za pouzdanom identifikacijom</a:t>
            </a:r>
          </a:p>
          <a:p>
            <a:pPr>
              <a:buClr>
                <a:schemeClr val="tx1"/>
              </a:buClr>
            </a:pPr>
            <a:r>
              <a:rPr lang="sr-Latn-CS" sz="2400"/>
              <a:t>Biometrijska identifikacija zato polako postaje sastavni deo naših života, zahvaljujući svojoj efikasnosti, brzini i sigurnosti utvrđivanja identiteta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979613" y="2997200"/>
            <a:ext cx="5400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sr-Latn-CS" sz="2800"/>
              <a:t>Hvala na pažnji!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CS"/>
              <a:t>Uvod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sz="2400"/>
              <a:t>Potreba za identifikacijom je stara koliko i ljudski rod. Još </a:t>
            </a:r>
            <a:r>
              <a:rPr lang="en-US" sz="2400"/>
              <a:t>500 godina p.n.e. Vavilonski trgovci su pomoću otisaka prstiju potvrđivali poslovne transakcije</a:t>
            </a:r>
            <a:endParaRPr lang="sr-Latn-CS" sz="2400"/>
          </a:p>
          <a:p>
            <a:r>
              <a:rPr lang="en-US" sz="2400"/>
              <a:t>U svakodnevnom životu, ljude oko nas lako identifikujemo i prepoznajemo posle samo jednog pogleda</a:t>
            </a:r>
            <a:r>
              <a:rPr lang="en-US"/>
              <a:t> </a:t>
            </a:r>
            <a:endParaRPr lang="sr-Latn-CS"/>
          </a:p>
          <a:p>
            <a:r>
              <a:rPr lang="sr-Latn-CS" sz="2400"/>
              <a:t>U modernom svetu</a:t>
            </a:r>
            <a:r>
              <a:rPr lang="en-US" sz="2400"/>
              <a:t>, sa sve bržim razvojem računara i računarskih mreža, potrebni su sve pouzdaniji vidovi identifikacije ličnosti</a:t>
            </a:r>
            <a:endParaRPr lang="sr-Latn-CS" sz="2400"/>
          </a:p>
          <a:p>
            <a:r>
              <a:rPr lang="en-US" sz="2400"/>
              <a:t>Uzevši u </a:t>
            </a:r>
            <a:r>
              <a:rPr lang="sr-Latn-CS" sz="2400"/>
              <a:t>obzir prednosti i neželjene posledice</a:t>
            </a:r>
            <a:r>
              <a:rPr lang="en-US" sz="2400"/>
              <a:t>, biometrija je danas najpouzdaniji način raspoznavanja.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CS"/>
              <a:t>Biometrijski sistemi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Reč biometrija nastala je od dve grčka reči : bios(život) i metria(meriti). Sama ideja biometrije je veoma stara</a:t>
            </a:r>
            <a:endParaRPr lang="sr-Latn-CS" sz="2400"/>
          </a:p>
          <a:p>
            <a:r>
              <a:rPr lang="sr-Latn-CS" sz="2400"/>
              <a:t>Načini provere identiteta</a:t>
            </a:r>
            <a:r>
              <a:rPr lang="en-US" sz="2400"/>
              <a:t>: </a:t>
            </a:r>
            <a:r>
              <a:rPr lang="sr-Latn-CS" sz="2400"/>
              <a:t>nešto što znaš(PIN,šifra),nešto što imaš(dokument, identifikaciona kartica),nešto što jesi(izgled – biometrija)</a:t>
            </a:r>
            <a:r>
              <a:rPr lang="en-US" sz="2400"/>
              <a:t> </a:t>
            </a:r>
            <a:endParaRPr lang="sr-Latn-CS" sz="2400"/>
          </a:p>
          <a:p>
            <a:r>
              <a:rPr lang="en-US" sz="2400"/>
              <a:t>U računarskom svetu identitet je definisan na sledeci nacin: “jedinstven naziv osobe, uređaja ili oba prepoznat od strane sistema”. Najčešće korišćen naziv za proveru identiteta je autentifikacija.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CS"/>
              <a:t>Biometrijski sistemi(2)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Tipičan biometrijski sistem se sastoji iz 5 komponenti: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sr-Latn-CS" sz="2400"/>
              <a:t>    1)</a:t>
            </a:r>
            <a:r>
              <a:rPr lang="en-US" sz="2400"/>
              <a:t>Senzor – koristi se za prikupljanje podataka i njihovo </a:t>
            </a:r>
            <a:r>
              <a:rPr lang="sr-Latn-CS" sz="2400"/>
              <a:t>              </a:t>
            </a:r>
            <a:r>
              <a:rPr lang="en-US" sz="2400"/>
              <a:t>konvertovanje u digitalni oblik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sr-Latn-CS" sz="2400"/>
              <a:t>    2)</a:t>
            </a:r>
            <a:r>
              <a:rPr lang="en-US" sz="2400"/>
              <a:t>Algoritam za obradu signala – vrši kontrolu kvaliteta i pravi biometrijski šablon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sr-Latn-CS" sz="2400"/>
              <a:t>    3)</a:t>
            </a:r>
            <a:r>
              <a:rPr lang="en-US" sz="2400"/>
              <a:t>Komponente za skladištenje podataka – skladište informacije sa kojima će biometrijski šabloni biti poređeni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sr-Latn-CS" sz="2400"/>
              <a:t>   4)</a:t>
            </a:r>
            <a:r>
              <a:rPr lang="en-US" sz="2400"/>
              <a:t>Algoritam poređenja – novi biometrijski šablon poredi sa već postoječim šablonima u bazi podataka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sr-Latn-CS" sz="2400"/>
              <a:t>   5)</a:t>
            </a:r>
            <a:r>
              <a:rPr lang="en-US" sz="2400"/>
              <a:t>Proces odlučivanja – donošenje konačne odluke. Ova</a:t>
            </a:r>
            <a:endParaRPr lang="sr-Latn-CS" sz="24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sr-Latn-CS" sz="2400"/>
              <a:t>      </a:t>
            </a:r>
            <a:r>
              <a:rPr lang="en-US" sz="2400"/>
              <a:t>komponenta mora biti potpomognuta od strane čoveka</a:t>
            </a:r>
            <a:r>
              <a:rPr lang="en-US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CS"/>
              <a:t>Biometrijske metode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sz="2400"/>
              <a:t>D</a:t>
            </a:r>
            <a:r>
              <a:rPr lang="en-US" sz="2400"/>
              <a:t>ve</a:t>
            </a:r>
            <a:r>
              <a:rPr lang="sr-Latn-CS" sz="2400"/>
              <a:t> su</a:t>
            </a:r>
            <a:r>
              <a:rPr lang="en-US" sz="2400"/>
              <a:t> osnovne klase biometrijskih tehnika: fiziološka tehnika koja meri fiziolološke karakteristike osobe, i tehnika koja se bazira na ponašanju osobe</a:t>
            </a:r>
            <a:endParaRPr lang="sr-Latn-CS" sz="2400"/>
          </a:p>
          <a:p>
            <a:r>
              <a:rPr lang="sr-Latn-CS" sz="2400"/>
              <a:t>U m</a:t>
            </a:r>
            <a:r>
              <a:rPr lang="en-US" sz="2400"/>
              <a:t>etode prepoznavanja na osnovu fizioloških osobina</a:t>
            </a:r>
            <a:r>
              <a:rPr lang="sr-Latn-CS" sz="2400"/>
              <a:t> spadaju</a:t>
            </a:r>
            <a:r>
              <a:rPr lang="en-US" sz="2400"/>
              <a:t>: </a:t>
            </a:r>
            <a:r>
              <a:rPr lang="sr-Latn-CS" sz="2400"/>
              <a:t>m</a:t>
            </a:r>
            <a:r>
              <a:rPr lang="en-US" sz="2400"/>
              <a:t>etoda prepoznavanja pomoću otisaka prstiju</a:t>
            </a:r>
            <a:r>
              <a:rPr lang="sr-Latn-CS" sz="2400"/>
              <a:t>, p</a:t>
            </a:r>
            <a:r>
              <a:rPr lang="en-US" sz="2400"/>
              <a:t>repoznavanje pomoću crta lica</a:t>
            </a:r>
            <a:r>
              <a:rPr lang="sr-Latn-CS" sz="2400"/>
              <a:t>, g</a:t>
            </a:r>
            <a:r>
              <a:rPr lang="en-US" sz="2400"/>
              <a:t>eometrija dlana</a:t>
            </a:r>
            <a:r>
              <a:rPr lang="sr-Latn-CS" sz="2400"/>
              <a:t>, s</a:t>
            </a:r>
            <a:r>
              <a:rPr lang="en-US" sz="2400"/>
              <a:t>keniranje oka</a:t>
            </a:r>
            <a:r>
              <a:rPr lang="sr-Latn-CS" sz="2400"/>
              <a:t>, p</a:t>
            </a:r>
            <a:r>
              <a:rPr lang="en-US" sz="2400"/>
              <a:t>repoznavanje glasa  </a:t>
            </a:r>
            <a:endParaRPr lang="sr-Latn-CS" sz="2400"/>
          </a:p>
          <a:p>
            <a:r>
              <a:rPr lang="sr-Latn-CS" sz="2400"/>
              <a:t>M</a:t>
            </a:r>
            <a:r>
              <a:rPr lang="en-US" sz="2400"/>
              <a:t>etode prepoznavanja na osnovu ponašanja</a:t>
            </a:r>
            <a:r>
              <a:rPr lang="sr-Latn-CS" sz="2400"/>
              <a:t> su a</a:t>
            </a:r>
            <a:r>
              <a:rPr lang="en-US" sz="2400"/>
              <a:t>naliza rukopisa i potpisa</a:t>
            </a:r>
            <a:r>
              <a:rPr lang="sr-Latn-CS" sz="2400"/>
              <a:t>, d</a:t>
            </a:r>
            <a:r>
              <a:rPr lang="en-US" sz="2400"/>
              <a:t>inamika kucanja na tastaturi</a:t>
            </a:r>
            <a:r>
              <a:rPr lang="sr-Latn-CS" sz="2400"/>
              <a:t>, i</a:t>
            </a:r>
            <a:r>
              <a:rPr lang="en-US" sz="2400"/>
              <a:t>dentifikacija na osnovu senke</a:t>
            </a:r>
            <a:r>
              <a:rPr lang="sr-Latn-CS" sz="2400"/>
              <a:t> (hoda)</a:t>
            </a:r>
            <a:r>
              <a:rPr lang="en-US" sz="2400"/>
              <a:t>  </a:t>
            </a:r>
            <a:endParaRPr lang="sr-Latn-CS" sz="2400"/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CS"/>
              <a:t>Biometrijske metode(2)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sz="2400"/>
              <a:t>Kod svih biometrijskih metoda, posle skeniranja, kreira se fajl sa glavnim karakteristikama koji se zove šablon, i on se zatim poredi sa već postojećim šablonima u bazi kako bi se ispitalo da li postoji podudaranje</a:t>
            </a:r>
          </a:p>
          <a:p>
            <a:r>
              <a:rPr lang="sr-Latn-CS" sz="2400"/>
              <a:t>Najčešće se kombinuje više različitih metoda, da bi se obezbedila što veća tačnost, i da bi se smanjila mogućnost falsifikovanja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Primer:</a:t>
            </a:r>
            <a:r>
              <a:rPr lang="sr-Latn-CS" sz="4000"/>
              <a:t> Metoda prepoznavanja pomoću otiska prsta</a:t>
            </a:r>
            <a:endParaRPr lang="en-US" sz="40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98613"/>
            <a:ext cx="8431213" cy="4999037"/>
          </a:xfrm>
        </p:spPr>
        <p:txBody>
          <a:bodyPr/>
          <a:lstStyle/>
          <a:p>
            <a:r>
              <a:rPr lang="sr-Latn-CS" sz="2400"/>
              <a:t>Razlikujemo 2 koraka:</a:t>
            </a:r>
            <a:r>
              <a:rPr lang="en-US" sz="2400"/>
              <a:t>izdvajanje minucija ( lokalnih karakteristika brazdi na prstima)</a:t>
            </a:r>
            <a:r>
              <a:rPr lang="sr-Latn-CS" sz="2400"/>
              <a:t> i </a:t>
            </a:r>
            <a:r>
              <a:rPr lang="en-US" sz="2400"/>
              <a:t>nalaženje odgovarajućeg uzorka u bazi otisaka</a:t>
            </a:r>
            <a:endParaRPr lang="sr-Latn-CS" sz="2400"/>
          </a:p>
          <a:p>
            <a:pPr>
              <a:buFont typeface="Wingdings" pitchFamily="2" charset="2"/>
              <a:buNone/>
            </a:pPr>
            <a:r>
              <a:rPr lang="en-US" sz="2400"/>
              <a:t> </a:t>
            </a:r>
            <a:endParaRPr lang="sr-Latn-CS" sz="240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994025"/>
            <a:ext cx="676910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Primer:</a:t>
            </a:r>
            <a:r>
              <a:rPr lang="sr-Latn-CS" sz="4000"/>
              <a:t> Metoda prepoznavanja pomoću otiska prsta(2)</a:t>
            </a:r>
            <a:endParaRPr lang="en-US" sz="40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Prvo se vrši skeniranje otiska, zatim se podaci sažimaju i kao rezultat se na kraju dobija fajl sa podskupom karakterističnih tačaka. Ovaj fajl predstavlja tzv. šablon otiska prsta. </a:t>
            </a:r>
            <a:endParaRPr lang="sr-Latn-CS" sz="2400"/>
          </a:p>
          <a:p>
            <a:pPr>
              <a:lnSpc>
                <a:spcPct val="90000"/>
              </a:lnSpc>
            </a:pPr>
            <a:r>
              <a:rPr lang="en-US" sz="2400"/>
              <a:t>Zatim se vrši verifikacija u kojoj se podaci o otisku primenom različitih algoritama porede sa ranijim podacima kako bi se ispitalo da li postoji podudaranje. </a:t>
            </a:r>
            <a:endParaRPr lang="sr-Latn-CS" sz="2400"/>
          </a:p>
          <a:p>
            <a:pPr>
              <a:lnSpc>
                <a:spcPct val="90000"/>
              </a:lnSpc>
            </a:pPr>
            <a:r>
              <a:rPr lang="en-US" sz="2400"/>
              <a:t>Ova procedura traje u proseku 2  sekunde.</a:t>
            </a:r>
            <a:endParaRPr lang="sr-Latn-CS" sz="2400"/>
          </a:p>
          <a:p>
            <a:pPr>
              <a:lnSpc>
                <a:spcPct val="90000"/>
              </a:lnSpc>
            </a:pPr>
            <a:r>
              <a:rPr lang="sr-Latn-CS" sz="2400"/>
              <a:t>Identifikacija na osnovu otisaka </a:t>
            </a:r>
            <a:r>
              <a:rPr lang="en-US" sz="2400"/>
              <a:t>je poznata od davnina, i ima brojne prednosti</a:t>
            </a:r>
            <a:r>
              <a:rPr lang="sr-Latn-CS" sz="2400"/>
              <a:t>, ali je i </a:t>
            </a:r>
            <a:r>
              <a:rPr lang="en-US" sz="2400"/>
              <a:t>nejpodložnija falsifikovanju</a:t>
            </a:r>
            <a:r>
              <a:rPr lang="sr-Latn-CS" sz="2400"/>
              <a:t>.</a:t>
            </a:r>
            <a:r>
              <a:rPr lang="en-US"/>
              <a:t>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CS"/>
              <a:t>Tačnost i moguće greške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Biometrijski sistemi kao izlaz daju stepen podudaranja</a:t>
            </a:r>
            <a:r>
              <a:rPr lang="sr-Latn-CS" sz="2400"/>
              <a:t>. </a:t>
            </a:r>
            <a:r>
              <a:rPr lang="en-US" sz="2400"/>
              <a:t>Što je stepen podudaranja veći, to je sistem sigurniji da dva poređena uzorka dolaze od iste osobe </a:t>
            </a:r>
            <a:endParaRPr lang="sr-Latn-CS" sz="2400"/>
          </a:p>
          <a:p>
            <a:r>
              <a:rPr lang="sr-Latn-CS" sz="2400"/>
              <a:t>Greške se obično javljaju u procesu upisa, verifikacije ili identifikacije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105</TotalTime>
  <Words>762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Fading Grid</vt:lpstr>
      <vt:lpstr>Biometrijska identifikacija Specijalistički rad</vt:lpstr>
      <vt:lpstr>Uvod</vt:lpstr>
      <vt:lpstr>Biometrijski sistemi</vt:lpstr>
      <vt:lpstr>Biometrijski sistemi(2)</vt:lpstr>
      <vt:lpstr>Biometrijske metode</vt:lpstr>
      <vt:lpstr>Biometrijske metode(2)</vt:lpstr>
      <vt:lpstr>Primer: Metoda prepoznavanja pomoću otiska prsta</vt:lpstr>
      <vt:lpstr>Primer: Metoda prepoznavanja pomoću otiska prsta(2)</vt:lpstr>
      <vt:lpstr>Tačnost i moguće greške</vt:lpstr>
      <vt:lpstr>Sigurnost i pouzdanost</vt:lpstr>
      <vt:lpstr>Zaštita privatnosti </vt:lpstr>
      <vt:lpstr>Zaključak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Biometrijska identifikacija Specijalistički rad</dc:title>
  <dc:creator>comp</dc:creator>
  <cp:lastModifiedBy>Владимир</cp:lastModifiedBy>
  <cp:revision>8</cp:revision>
  <dcterms:created xsi:type="dcterms:W3CDTF">2012-01-26T20:02:50Z</dcterms:created>
  <dcterms:modified xsi:type="dcterms:W3CDTF">2012-03-01T06:23:28Z</dcterms:modified>
</cp:coreProperties>
</file>