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3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Thursday, July 11, 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Thursday, July 11, 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Thursday, July 11, 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Thursday, July 11, 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Thursday, July 11, 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Napredni standard Enkripcije - AES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Specijalisti</a:t>
            </a:r>
            <a:r>
              <a:rPr lang="sr-Latn-ME" dirty="0" smtClean="0"/>
              <a:t>čki rad</a:t>
            </a:r>
            <a:endParaRPr lang="en-US" dirty="0" smtClean="0"/>
          </a:p>
          <a:p>
            <a:r>
              <a:rPr lang="sr-Latn-ME" dirty="0" smtClean="0"/>
              <a:t>Dušan Radoičić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E</a:t>
            </a:r>
            <a:r>
              <a:rPr lang="sr-Latn-ME" cap="none" dirty="0" smtClean="0"/>
              <a:t>nkripcija</a:t>
            </a:r>
            <a:endParaRPr lang="en-US" cap="none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86" y="1447800"/>
            <a:ext cx="79469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</a:t>
            </a:r>
            <a:r>
              <a:rPr lang="sr-Latn-ME" cap="none" dirty="0" smtClean="0"/>
              <a:t>zvođenje etapnih ključeva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Zavisno od broja etapa, potrebno nam je 11, 13 odnosno 15 etapnih ključeva tj. po jedan više od broja etapa.</a:t>
            </a:r>
          </a:p>
          <a:p>
            <a:r>
              <a:rPr lang="sr-Latn-ME" dirty="0" smtClean="0"/>
              <a:t>Ovi ključevi su smješteni u niz riječi </a:t>
            </a:r>
            <a:r>
              <a:rPr lang="sr-Latn-ME" b="1" i="1" dirty="0" smtClean="0"/>
              <a:t>W. </a:t>
            </a:r>
            <a:endParaRPr lang="sr-Latn-ME" dirty="0" smtClean="0"/>
          </a:p>
          <a:p>
            <a:r>
              <a:rPr lang="sr-Latn-ME" b="1" i="1" dirty="0" smtClean="0"/>
              <a:t>AddRoundKey() </a:t>
            </a:r>
            <a:r>
              <a:rPr lang="en-US" b="1" i="1" dirty="0" smtClean="0"/>
              <a:t>-</a:t>
            </a:r>
            <a:r>
              <a:rPr lang="sr-Latn-ME" b="1" i="1" dirty="0" smtClean="0"/>
              <a:t> </a:t>
            </a:r>
            <a:r>
              <a:rPr lang="sr-Latn-ME" dirty="0" smtClean="0"/>
              <a:t>dodavanje etapnog ključa se vrši tako što se uzimaju redom po 4 riječi(32 bita) i XOR-uju sa kolonama matrice </a:t>
            </a:r>
            <a:r>
              <a:rPr lang="sr-Latn-ME" i="1" dirty="0" smtClean="0"/>
              <a:t>stanja.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</a:t>
            </a:r>
            <a:r>
              <a:rPr lang="sr-Latn-ME" cap="none" dirty="0" smtClean="0"/>
              <a:t>zvođenje etapnih ključeva 1</a:t>
            </a:r>
            <a:endParaRPr lang="en-US" cap="non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SubBytes()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Konfuzija – S-Box.</a:t>
            </a:r>
          </a:p>
          <a:p>
            <a:r>
              <a:rPr lang="sr-Latn-ME" dirty="0" smtClean="0"/>
              <a:t>Korak 1. Inverz iz GF(</a:t>
            </a:r>
            <a:r>
              <a:rPr lang="sr-Latn-ME" i="1" dirty="0" smtClean="0"/>
              <a:t>2</a:t>
            </a:r>
            <a:r>
              <a:rPr lang="sr-Latn-ME" i="1" baseline="30000" dirty="0" smtClean="0"/>
              <a:t>8</a:t>
            </a:r>
            <a:r>
              <a:rPr lang="sr-Latn-ME" dirty="0" smtClean="0"/>
              <a:t>).</a:t>
            </a:r>
          </a:p>
          <a:p>
            <a:r>
              <a:rPr lang="sr-Latn-ME" dirty="0" smtClean="0"/>
              <a:t>Korak 2. </a:t>
            </a:r>
            <a:r>
              <a:rPr lang="en-US" dirty="0" err="1" smtClean="0"/>
              <a:t>Transformacija</a:t>
            </a:r>
            <a:r>
              <a:rPr lang="en-US" dirty="0" smtClean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97884" y="3325812"/>
          <a:ext cx="4969516" cy="2846388"/>
        </p:xfrm>
        <a:graphic>
          <a:graphicData uri="http://schemas.openxmlformats.org/presentationml/2006/ole">
            <p:oleObj spid="_x0000_s28677" name="Equation" r:id="rId4" imgW="3352680" imgH="18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SubBytes()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57400"/>
            <a:ext cx="7162800" cy="413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524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S-Box: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S</a:t>
            </a:r>
            <a:r>
              <a:rPr lang="en-US" i="1" cap="none" dirty="0" err="1" smtClean="0"/>
              <a:t>hiftRows</a:t>
            </a:r>
            <a:r>
              <a:rPr lang="sr-Latn-ME" i="1" cap="none" dirty="0" smtClean="0"/>
              <a:t>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Difuzija 1.</a:t>
            </a:r>
          </a:p>
          <a:p>
            <a:r>
              <a:rPr lang="en-US" dirty="0" err="1" smtClean="0"/>
              <a:t>Cikli</a:t>
            </a:r>
            <a:r>
              <a:rPr lang="sr-Latn-ME" dirty="0" smtClean="0"/>
              <a:t>č</a:t>
            </a:r>
            <a:r>
              <a:rPr lang="en-US" dirty="0" smtClean="0"/>
              <a:t>no </a:t>
            </a:r>
            <a:r>
              <a:rPr lang="en-US" dirty="0" err="1" smtClean="0"/>
              <a:t>pomijeranje</a:t>
            </a:r>
            <a:r>
              <a:rPr lang="en-US" dirty="0" smtClean="0"/>
              <a:t> </a:t>
            </a:r>
            <a:r>
              <a:rPr lang="en-US" dirty="0" err="1" smtClean="0"/>
              <a:t>bajtova</a:t>
            </a:r>
            <a:r>
              <a:rPr lang="en-US" dirty="0" smtClean="0"/>
              <a:t>.</a:t>
            </a:r>
            <a:endParaRPr lang="sr-Latn-ME" dirty="0" smtClean="0"/>
          </a:p>
          <a:p>
            <a:endParaRPr lang="en-US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32766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657600" y="3886200"/>
            <a:ext cx="990600" cy="2286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sr-Latn-ME" sz="1200" dirty="0" smtClean="0">
                <a:solidFill>
                  <a:schemeClr val="tx1"/>
                </a:solidFill>
              </a:rPr>
              <a:t>ShiftRows()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2766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  <a:endParaRPr lang="en-US" sz="1600" baseline="-25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MixColumn()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Difuzija 2.</a:t>
            </a:r>
          </a:p>
          <a:p>
            <a:r>
              <a:rPr lang="sr-Latn-ME" dirty="0" smtClean="0"/>
              <a:t>Svaka kolona </a:t>
            </a:r>
            <a:r>
              <a:rPr lang="sr-Latn-ME" i="1" dirty="0" smtClean="0"/>
              <a:t>stanja</a:t>
            </a:r>
            <a:r>
              <a:rPr lang="sr-Latn-ME" dirty="0" smtClean="0"/>
              <a:t> se množi kao:</a:t>
            </a:r>
          </a:p>
          <a:p>
            <a:endParaRPr lang="en-US" b="1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47800" y="2956464"/>
          <a:ext cx="3962400" cy="1844136"/>
        </p:xfrm>
        <a:graphic>
          <a:graphicData uri="http://schemas.openxmlformats.org/presentationml/2006/ole">
            <p:oleObj spid="_x0000_s31746" name="Equation" r:id="rId4" imgW="201924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cap="none" dirty="0" smtClean="0"/>
              <a:t>Dekripcija</a:t>
            </a:r>
            <a:endParaRPr lang="en-US" cap="none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1657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i="1" cap="none" dirty="0" smtClean="0"/>
              <a:t>InvAddRoundKey()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Etapni ključevi se formiraju po totalno istoj šemi kao za enkripciju.</a:t>
            </a:r>
          </a:p>
          <a:p>
            <a:r>
              <a:rPr lang="sr-Latn-ME" dirty="0" smtClean="0"/>
              <a:t>Razlika je u redosledu kojim se etapni ključevi dodaju.</a:t>
            </a:r>
          </a:p>
          <a:p>
            <a:r>
              <a:rPr lang="sr-Latn-ME" dirty="0" smtClean="0"/>
              <a:t>Kod dekripcije počinjemo od poslednjeg.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InvMixColumn()</a:t>
            </a:r>
            <a:r>
              <a:rPr lang="sr-Latn-ME" cap="none" dirty="0" smtClean="0"/>
              <a:t> transformacija</a:t>
            </a:r>
            <a:endParaRPr lang="en-US" i="1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Kod inverzne </a:t>
            </a:r>
            <a:r>
              <a:rPr lang="sr-Latn-ME" i="1" dirty="0" smtClean="0"/>
              <a:t>MixColumn()</a:t>
            </a:r>
            <a:r>
              <a:rPr lang="sr-Latn-ME" dirty="0" smtClean="0"/>
              <a:t> transformacije jedina razlika je što koristimo inverznu matricu od one iz početne transformacije:</a:t>
            </a: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74750" y="3336925"/>
          <a:ext cx="4311650" cy="1844675"/>
        </p:xfrm>
        <a:graphic>
          <a:graphicData uri="http://schemas.openxmlformats.org/presentationml/2006/ole">
            <p:oleObj spid="_x0000_s33794" name="Equation" r:id="rId4" imgW="21970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DES </a:t>
            </a:r>
            <a:r>
              <a:rPr lang="en-US" dirty="0" smtClean="0"/>
              <a:t>&amp; AES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DES-</a:t>
            </a:r>
            <a:r>
              <a:rPr lang="en-US" dirty="0" smtClean="0"/>
              <a:t>Data Encryption Standard</a:t>
            </a:r>
          </a:p>
          <a:p>
            <a:r>
              <a:rPr lang="en-US" dirty="0" smtClean="0"/>
              <a:t>‘70-te </a:t>
            </a:r>
            <a:r>
              <a:rPr lang="en-US" dirty="0" err="1" smtClean="0"/>
              <a:t>godine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1990.godina.</a:t>
            </a:r>
          </a:p>
          <a:p>
            <a:r>
              <a:rPr lang="en-US" dirty="0" smtClean="0"/>
              <a:t>DES je </a:t>
            </a:r>
            <a:r>
              <a:rPr lang="en-US" dirty="0" err="1" smtClean="0"/>
              <a:t>spor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siguran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3DES je </a:t>
            </a:r>
            <a:r>
              <a:rPr lang="en-US" dirty="0" err="1" smtClean="0"/>
              <a:t>sigurniji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sporiji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InvS</a:t>
            </a:r>
            <a:r>
              <a:rPr lang="en-US" i="1" cap="none" dirty="0" err="1" smtClean="0"/>
              <a:t>hiftRows</a:t>
            </a:r>
            <a:r>
              <a:rPr lang="sr-Latn-ME" i="1" cap="none" dirty="0" smtClean="0"/>
              <a:t>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Cikli</a:t>
            </a:r>
            <a:r>
              <a:rPr lang="sr-Latn-ME" dirty="0" smtClean="0"/>
              <a:t>č</a:t>
            </a:r>
            <a:r>
              <a:rPr lang="en-US" dirty="0" smtClean="0"/>
              <a:t>no </a:t>
            </a:r>
            <a:r>
              <a:rPr lang="en-US" dirty="0" err="1" smtClean="0"/>
              <a:t>pomijeranje</a:t>
            </a:r>
            <a:r>
              <a:rPr lang="en-US" dirty="0" smtClean="0"/>
              <a:t> </a:t>
            </a:r>
            <a:r>
              <a:rPr lang="en-US" dirty="0" err="1" smtClean="0"/>
              <a:t>bajtova</a:t>
            </a:r>
            <a:r>
              <a:rPr lang="sr-Latn-ME" dirty="0" smtClean="0"/>
              <a:t> o obrnutom redosledu u odnosu na originalnu </a:t>
            </a:r>
            <a:r>
              <a:rPr lang="sr-Latn-ME" i="1" dirty="0" smtClean="0"/>
              <a:t>ShiftRows() </a:t>
            </a:r>
            <a:r>
              <a:rPr lang="sr-Latn-ME" dirty="0" smtClean="0"/>
              <a:t>transformaciju:</a:t>
            </a:r>
          </a:p>
          <a:p>
            <a:endParaRPr lang="en-US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35052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</a:t>
                      </a:r>
                      <a:r>
                        <a:rPr lang="sr-Latn-ME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581400" y="4114800"/>
            <a:ext cx="1143000" cy="1524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sr-Latn-ME" sz="1200" dirty="0" smtClean="0">
                <a:solidFill>
                  <a:schemeClr val="tx1"/>
                </a:solidFill>
              </a:rPr>
              <a:t>InvShiftRows()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35052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  <a:endParaRPr lang="en-US" sz="1600" baseline="-25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InvSubBytes()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dirty="0" smtClean="0"/>
              <a:t>Pravimo inverzni S-Box.</a:t>
            </a:r>
          </a:p>
          <a:p>
            <a:r>
              <a:rPr lang="sr-Latn-ME" dirty="0" smtClean="0"/>
              <a:t>Korak 1. Inverzna transformacija:</a:t>
            </a:r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r>
              <a:rPr lang="sr-Latn-ME" dirty="0" smtClean="0"/>
              <a:t>Korak 2. Za svaki dobijeni element računamo multiplikativni inverz.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26484" y="2438400"/>
          <a:ext cx="5274316" cy="2846388"/>
        </p:xfrm>
        <a:graphic>
          <a:graphicData uri="http://schemas.openxmlformats.org/presentationml/2006/ole">
            <p:oleObj spid="_x0000_s34818" name="Equation" r:id="rId4" imgW="3352680" imgH="18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i="1" cap="none" dirty="0" smtClean="0"/>
              <a:t>InvSubBytes() </a:t>
            </a:r>
            <a:r>
              <a:rPr lang="sr-Latn-ME" cap="none" dirty="0" smtClean="0"/>
              <a:t>transformacija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Inverzni S-Box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432" y="2067817"/>
            <a:ext cx="7007968" cy="425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cap="none" dirty="0" smtClean="0"/>
              <a:t>Bezbjednost AES-a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Manji broj etapa.</a:t>
            </a:r>
          </a:p>
          <a:p>
            <a:r>
              <a:rPr lang="sr-Latn-ME" i="1" dirty="0" smtClean="0"/>
              <a:t>Side-channel.</a:t>
            </a:r>
          </a:p>
          <a:p>
            <a:r>
              <a:rPr lang="sr-Latn-ME" i="1" dirty="0" smtClean="0"/>
              <a:t>Key-related.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cap="none" dirty="0" smtClean="0"/>
              <a:t>Režim rada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b="1" dirty="0" smtClean="0"/>
              <a:t>ECB - Electronic </a:t>
            </a:r>
            <a:r>
              <a:rPr lang="en-US" b="1" dirty="0" smtClean="0"/>
              <a:t>C</a:t>
            </a:r>
            <a:r>
              <a:rPr lang="sr-Latn-ME" b="1" dirty="0" smtClean="0"/>
              <a:t>ode</a:t>
            </a:r>
            <a:r>
              <a:rPr lang="en-US" b="1" dirty="0" smtClean="0"/>
              <a:t> B</a:t>
            </a:r>
            <a:r>
              <a:rPr lang="sr-Latn-ME" b="1" dirty="0" smtClean="0"/>
              <a:t>ook</a:t>
            </a:r>
            <a:endParaRPr lang="sr-Latn-ME" b="1" dirty="0" smtClean="0"/>
          </a:p>
          <a:p>
            <a:pPr>
              <a:buNone/>
            </a:pPr>
            <a:r>
              <a:rPr lang="sr-Latn-ME" i="1" dirty="0" smtClean="0"/>
              <a:t>	</a:t>
            </a:r>
            <a:r>
              <a:rPr lang="sr-Latn-ME" dirty="0" smtClean="0"/>
              <a:t>Osnova svake simetrične blok šifre. Svaki blok se kriptuje istim ključem zasebno.</a:t>
            </a:r>
          </a:p>
          <a:p>
            <a:r>
              <a:rPr lang="en-US" b="1" dirty="0" smtClean="0"/>
              <a:t>CBC – Cipher block chaining</a:t>
            </a:r>
            <a:endParaRPr lang="sr-Latn-ME" b="1" dirty="0" smtClean="0"/>
          </a:p>
          <a:p>
            <a:pPr lvl="1"/>
            <a:r>
              <a:rPr lang="en-US" dirty="0" smtClean="0"/>
              <a:t>IBM 1976. </a:t>
            </a:r>
            <a:r>
              <a:rPr lang="en-US" dirty="0" err="1" smtClean="0"/>
              <a:t>godine</a:t>
            </a:r>
            <a:r>
              <a:rPr lang="en-US" dirty="0" smtClean="0"/>
              <a:t>.</a:t>
            </a:r>
            <a:endParaRPr lang="sr-Latn-ME" dirty="0" smtClean="0"/>
          </a:p>
          <a:p>
            <a:pPr lvl="1"/>
            <a:r>
              <a:rPr lang="en-US" dirty="0" err="1" smtClean="0"/>
              <a:t>Najrasprostranjeniji</a:t>
            </a:r>
            <a:r>
              <a:rPr lang="en-US" dirty="0" smtClean="0"/>
              <a:t> mod.</a:t>
            </a:r>
          </a:p>
          <a:p>
            <a:pPr lvl="1"/>
            <a:r>
              <a:rPr lang="en-US" i="1" dirty="0" smtClean="0"/>
              <a:t>Initialization vector IV.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cap="none" dirty="0" smtClean="0"/>
              <a:t>Režim rada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69620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/>
              <a:t>Zaklju</a:t>
            </a:r>
            <a:r>
              <a:rPr lang="sr-Latn-ME" cap="none" dirty="0" smtClean="0"/>
              <a:t>č</a:t>
            </a:r>
            <a:r>
              <a:rPr lang="en-US" cap="none" dirty="0" err="1" smtClean="0"/>
              <a:t>ak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 smtClean="0"/>
          </a:p>
          <a:p>
            <a:r>
              <a:rPr lang="en-US" dirty="0" err="1" smtClean="0"/>
              <a:t>Svante</a:t>
            </a:r>
            <a:r>
              <a:rPr lang="en-US" dirty="0" smtClean="0"/>
              <a:t> </a:t>
            </a:r>
            <a:r>
              <a:rPr lang="en-US" dirty="0" err="1" smtClean="0"/>
              <a:t>Seleborg</a:t>
            </a:r>
            <a:endParaRPr lang="sr-Latn-ME" dirty="0" smtClean="0"/>
          </a:p>
          <a:p>
            <a:r>
              <a:rPr lang="sr-Latn-ME" dirty="0" smtClean="0"/>
              <a:t>Bruce Schneier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N</a:t>
            </a:r>
            <a:r>
              <a:rPr lang="sr-Latn-ME" cap="none" dirty="0" smtClean="0"/>
              <a:t>admetanje za </a:t>
            </a:r>
            <a:r>
              <a:rPr lang="sr-Latn-ME" dirty="0" smtClean="0"/>
              <a:t>AES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1997. godine se traži novi algoritam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Zahtjevi</a:t>
            </a:r>
            <a:r>
              <a:rPr lang="en-US" dirty="0" smtClean="0"/>
              <a:t>.</a:t>
            </a:r>
          </a:p>
          <a:p>
            <a:r>
              <a:rPr lang="sr-Latn-ME" dirty="0" smtClean="0"/>
              <a:t>15 </a:t>
            </a:r>
            <a:r>
              <a:rPr lang="sr-Latn-ME" dirty="0" smtClean="0"/>
              <a:t>kandidata učestvuje u nadmetanju</a:t>
            </a:r>
            <a:r>
              <a:rPr lang="sr-Latn-ME" dirty="0" smtClean="0"/>
              <a:t>.</a:t>
            </a:r>
            <a:endParaRPr lang="en-US" dirty="0" smtClean="0"/>
          </a:p>
          <a:p>
            <a:r>
              <a:rPr lang="en-US" dirty="0" smtClean="0"/>
              <a:t>DES </a:t>
            </a:r>
            <a:r>
              <a:rPr lang="sr-Latn-ME" dirty="0" smtClean="0"/>
              <a:t>vise nije standard.</a:t>
            </a:r>
            <a:endParaRPr lang="en-US" dirty="0" smtClean="0"/>
          </a:p>
          <a:p>
            <a:r>
              <a:rPr lang="sr-Latn-ME" dirty="0" smtClean="0"/>
              <a:t>2001</a:t>
            </a:r>
            <a:r>
              <a:rPr lang="sr-Latn-ME" dirty="0" smtClean="0"/>
              <a:t>. godine – finale.</a:t>
            </a:r>
          </a:p>
          <a:p>
            <a:r>
              <a:rPr lang="sr-Latn-ME" dirty="0" smtClean="0"/>
              <a:t>Pobjednik </a:t>
            </a:r>
            <a:r>
              <a:rPr lang="sr-Latn-ME" i="1" u="sng" dirty="0" smtClean="0"/>
              <a:t>Rijndael</a:t>
            </a:r>
            <a:r>
              <a:rPr lang="sr-Latn-ME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O</a:t>
            </a:r>
            <a:r>
              <a:rPr lang="sr-Latn-ME" cap="none" dirty="0" smtClean="0"/>
              <a:t>snovni pojmovi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ME" dirty="0" smtClean="0"/>
              <a:t>Blok (ulaz, izlaz), ključ</a:t>
            </a:r>
            <a:r>
              <a:rPr lang="en-US" dirty="0" smtClean="0"/>
              <a:t>.</a:t>
            </a:r>
          </a:p>
          <a:p>
            <a:r>
              <a:rPr lang="sr-Latn-ME" dirty="0" smtClean="0"/>
              <a:t>Nizovi bajta.</a:t>
            </a:r>
            <a:endParaRPr lang="en-US" dirty="0" smtClean="0"/>
          </a:p>
          <a:p>
            <a:r>
              <a:rPr lang="sr-Latn-ME" dirty="0" smtClean="0"/>
              <a:t>Stanje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kolona</a:t>
            </a:r>
            <a:r>
              <a:rPr lang="sr-Latn-ME" dirty="0" smtClean="0"/>
              <a:t>(riječi):</a:t>
            </a:r>
            <a:r>
              <a:rPr lang="en-US" dirty="0" smtClean="0"/>
              <a:t> w</a:t>
            </a:r>
            <a:r>
              <a:rPr lang="en-US" baseline="-25000" dirty="0" smtClean="0"/>
              <a:t>0</a:t>
            </a:r>
            <a:r>
              <a:rPr lang="en-US" dirty="0" smtClean="0"/>
              <a:t>, 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, w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6576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8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12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9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13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6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10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14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7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</a:t>
                      </a:r>
                      <a:r>
                        <a:rPr lang="sr-Latn-ME" sz="1600" dirty="0" smtClean="0"/>
                        <a:t>n</a:t>
                      </a:r>
                      <a:r>
                        <a:rPr lang="sr-Latn-ME" sz="1600" baseline="-25000" dirty="0" smtClean="0"/>
                        <a:t>11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in</a:t>
                      </a:r>
                      <a:r>
                        <a:rPr lang="sr-Latn-ME" sz="1600" baseline="-25000" dirty="0" smtClean="0"/>
                        <a:t>15</a:t>
                      </a:r>
                      <a:endParaRPr lang="en-US" sz="16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05200" y="36576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0,3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1,3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2,3</a:t>
                      </a:r>
                      <a:endParaRPr lang="en-US" sz="1600" baseline="-250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3,0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3,1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3,2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sz="1600" dirty="0" smtClean="0"/>
                        <a:t>s</a:t>
                      </a:r>
                      <a:r>
                        <a:rPr lang="en-US" sz="1600" baseline="-25000" dirty="0" smtClean="0"/>
                        <a:t>3,3</a:t>
                      </a:r>
                      <a:endParaRPr lang="en-US" sz="16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00800" y="3657600"/>
          <a:ext cx="2286000" cy="13716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71500"/>
                <a:gridCol w="571500"/>
                <a:gridCol w="571500"/>
                <a:gridCol w="57150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</a:t>
                      </a:r>
                      <a:r>
                        <a:rPr lang="en-US" sz="1400" baseline="-250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2971800" y="4267200"/>
            <a:ext cx="457200" cy="1524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867400" y="4267200"/>
            <a:ext cx="457200" cy="1524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cap="none" dirty="0" err="1" smtClean="0"/>
              <a:t>atemati</a:t>
            </a:r>
            <a:r>
              <a:rPr lang="sr-Latn-ME" cap="none" dirty="0" smtClean="0"/>
              <a:t>č</a:t>
            </a:r>
            <a:r>
              <a:rPr lang="en-US" cap="none" dirty="0" err="1" smtClean="0"/>
              <a:t>ki</a:t>
            </a:r>
            <a:r>
              <a:rPr lang="en-US" cap="none" dirty="0" smtClean="0"/>
              <a:t> </a:t>
            </a:r>
            <a:r>
              <a:rPr lang="en-US" cap="none" dirty="0" err="1" smtClean="0"/>
              <a:t>preduslovi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Konačna polja</a:t>
            </a:r>
          </a:p>
          <a:p>
            <a:r>
              <a:rPr lang="sr-Latn-ME" sz="2800" b="1" dirty="0" smtClean="0"/>
              <a:t>Teorema 1.</a:t>
            </a:r>
            <a:r>
              <a:rPr lang="en-US" sz="2800" b="1" dirty="0" smtClean="0"/>
              <a:t> </a:t>
            </a:r>
            <a:r>
              <a:rPr lang="en-US" sz="2800" dirty="0" err="1" smtClean="0"/>
              <a:t>Polje</a:t>
            </a:r>
            <a:r>
              <a:rPr lang="en-US" sz="2800" dirty="0" smtClean="0"/>
              <a:t> </a:t>
            </a:r>
            <a:r>
              <a:rPr lang="en-US" sz="2800" dirty="0" err="1" smtClean="0"/>
              <a:t>reda</a:t>
            </a:r>
            <a:r>
              <a:rPr lang="en-US" sz="2800" dirty="0" smtClean="0"/>
              <a:t> </a:t>
            </a:r>
            <a:r>
              <a:rPr lang="en-US" sz="2800" b="1" dirty="0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postoji</a:t>
            </a:r>
            <a:r>
              <a:rPr lang="en-US" sz="2800" dirty="0" smtClean="0"/>
              <a:t> </a:t>
            </a:r>
            <a:r>
              <a:rPr lang="en-US" sz="2800" dirty="0" err="1" smtClean="0"/>
              <a:t>samo</a:t>
            </a:r>
            <a:r>
              <a:rPr lang="en-US" sz="2800" dirty="0" smtClean="0"/>
              <a:t> </a:t>
            </a:r>
            <a:r>
              <a:rPr lang="en-US" sz="2800" dirty="0" err="1" smtClean="0"/>
              <a:t>ako</a:t>
            </a:r>
            <a:r>
              <a:rPr lang="en-US" sz="2800" dirty="0" smtClean="0"/>
              <a:t> je </a:t>
            </a:r>
            <a:r>
              <a:rPr lang="en-US" sz="2800" b="1" dirty="0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stepen</a:t>
            </a:r>
            <a:r>
              <a:rPr lang="en-US" sz="2800" dirty="0" smtClean="0"/>
              <a:t> </a:t>
            </a:r>
            <a:r>
              <a:rPr lang="en-US" sz="2800" dirty="0" err="1" smtClean="0"/>
              <a:t>prostog</a:t>
            </a:r>
            <a:r>
              <a:rPr lang="en-US" sz="2800" dirty="0" smtClean="0"/>
              <a:t> </a:t>
            </a:r>
            <a:r>
              <a:rPr lang="en-US" sz="2800" dirty="0" err="1" smtClean="0"/>
              <a:t>broja</a:t>
            </a:r>
            <a:r>
              <a:rPr lang="en-US" sz="2800" dirty="0" smtClean="0"/>
              <a:t> </a:t>
            </a:r>
            <a:r>
              <a:rPr lang="en-US" sz="2800" dirty="0" err="1" smtClean="0"/>
              <a:t>tj</a:t>
            </a:r>
            <a:r>
              <a:rPr lang="en-US" sz="2800" dirty="0" smtClean="0"/>
              <a:t> </a:t>
            </a:r>
            <a:r>
              <a:rPr lang="en-US" sz="2800" b="1" dirty="0" smtClean="0"/>
              <a:t>m=</a:t>
            </a:r>
            <a:r>
              <a:rPr lang="en-US" sz="2800" b="1" i="1" dirty="0" smtClean="0"/>
              <a:t>p</a:t>
            </a:r>
            <a:r>
              <a:rPr lang="sr-Latn-ME" sz="2800" b="1" i="1" baseline="30000" dirty="0" smtClean="0"/>
              <a:t>n</a:t>
            </a:r>
            <a:r>
              <a:rPr lang="sr-Latn-ME" sz="2800" dirty="0" smtClean="0"/>
              <a:t> </a:t>
            </a:r>
            <a:r>
              <a:rPr lang="en-US" sz="2800" dirty="0" err="1" smtClean="0"/>
              <a:t>gdje</a:t>
            </a:r>
            <a:r>
              <a:rPr lang="en-US" sz="2800" dirty="0" smtClean="0"/>
              <a:t> je </a:t>
            </a:r>
            <a:r>
              <a:rPr lang="en-US" sz="2800" b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prirodan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, a </a:t>
            </a:r>
            <a:r>
              <a:rPr lang="en-US" sz="2800" b="1" dirty="0" smtClean="0"/>
              <a:t>p</a:t>
            </a:r>
            <a:r>
              <a:rPr lang="en-US" sz="2800" dirty="0" smtClean="0"/>
              <a:t> prost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nazivamo</a:t>
            </a:r>
            <a:r>
              <a:rPr lang="en-US" sz="2800" dirty="0" smtClean="0"/>
              <a:t> </a:t>
            </a:r>
            <a:r>
              <a:rPr lang="sr-Latn-ME" sz="2800" dirty="0" smtClean="0"/>
              <a:t>k</a:t>
            </a:r>
            <a:r>
              <a:rPr lang="en-US" sz="2800" dirty="0" err="1" smtClean="0"/>
              <a:t>arakteristikom</a:t>
            </a:r>
            <a:r>
              <a:rPr lang="en-US" sz="2800" dirty="0" smtClean="0"/>
              <a:t> </a:t>
            </a:r>
            <a:r>
              <a:rPr lang="en-US" sz="2800" dirty="0" err="1" smtClean="0"/>
              <a:t>konačnog</a:t>
            </a:r>
            <a:r>
              <a:rPr lang="sr-Latn-ME" sz="2800" dirty="0" smtClean="0"/>
              <a:t> </a:t>
            </a:r>
            <a:r>
              <a:rPr lang="en-US" sz="2800" dirty="0" err="1" smtClean="0"/>
              <a:t>polja</a:t>
            </a:r>
            <a:r>
              <a:rPr lang="en-US" sz="2800" dirty="0" smtClean="0"/>
              <a:t>.</a:t>
            </a:r>
            <a:endParaRPr lang="en-US" dirty="0" smtClean="0"/>
          </a:p>
          <a:p>
            <a:r>
              <a:rPr lang="sr-Latn-ME" dirty="0" smtClean="0"/>
              <a:t>Polinomijalna reprezentacija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sr-Latn-ME" dirty="0" smtClean="0"/>
              <a:t>GF(</a:t>
            </a:r>
            <a:r>
              <a:rPr lang="sr-Latn-ME" i="1" dirty="0" smtClean="0"/>
              <a:t>2</a:t>
            </a:r>
            <a:r>
              <a:rPr lang="sr-Latn-ME" i="1" baseline="30000" dirty="0" smtClean="0"/>
              <a:t>8</a:t>
            </a:r>
            <a:r>
              <a:rPr lang="sr-Latn-ME" dirty="0" smtClean="0"/>
              <a:t>)</a:t>
            </a:r>
            <a:endParaRPr lang="en-US" dirty="0" smtClean="0"/>
          </a:p>
          <a:p>
            <a:r>
              <a:rPr lang="sr-Latn-ME" dirty="0" smtClean="0"/>
              <a:t>Sabiranje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4074" y="4114800"/>
          <a:ext cx="7165711" cy="533400"/>
        </p:xfrm>
        <a:graphic>
          <a:graphicData uri="http://schemas.openxmlformats.org/presentationml/2006/ole">
            <p:oleObj spid="_x0000_s1027" name="Equation" r:id="rId4" imgW="37972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cap="none" dirty="0" err="1" smtClean="0"/>
              <a:t>atemati</a:t>
            </a:r>
            <a:r>
              <a:rPr lang="sr-Latn-ME" cap="none" dirty="0" smtClean="0"/>
              <a:t>č</a:t>
            </a:r>
            <a:r>
              <a:rPr lang="en-US" cap="none" dirty="0" err="1" smtClean="0"/>
              <a:t>ki</a:t>
            </a:r>
            <a:r>
              <a:rPr lang="en-US" cap="none" dirty="0" smtClean="0"/>
              <a:t> </a:t>
            </a:r>
            <a:r>
              <a:rPr lang="en-US" cap="none" dirty="0" err="1" smtClean="0"/>
              <a:t>preduslovi</a:t>
            </a:r>
            <a:r>
              <a:rPr lang="en-US" cap="none" dirty="0" smtClean="0"/>
              <a:t> 1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Mno</a:t>
            </a:r>
            <a:r>
              <a:rPr lang="sr-Latn-ME" dirty="0" smtClean="0"/>
              <a:t>ženje </a:t>
            </a:r>
          </a:p>
          <a:p>
            <a:pPr lvl="1"/>
            <a:r>
              <a:rPr lang="sr-Latn-ME" dirty="0" smtClean="0"/>
              <a:t>Korak 1. Standardno množenje</a:t>
            </a:r>
          </a:p>
          <a:p>
            <a:pPr lvl="1"/>
            <a:endParaRPr lang="sr-Latn-ME" dirty="0" smtClean="0"/>
          </a:p>
          <a:p>
            <a:pPr lvl="1"/>
            <a:endParaRPr lang="sr-Latn-ME" dirty="0" smtClean="0"/>
          </a:p>
          <a:p>
            <a:pPr lvl="1"/>
            <a:endParaRPr lang="sr-Latn-ME" dirty="0" smtClean="0"/>
          </a:p>
          <a:p>
            <a:pPr lvl="1"/>
            <a:r>
              <a:rPr lang="sr-Latn-ME" dirty="0" smtClean="0"/>
              <a:t>Korak 2. Nesvodljivi polinom:</a:t>
            </a:r>
          </a:p>
          <a:p>
            <a:pPr lvl="1"/>
            <a:endParaRPr lang="sr-Latn-ME" dirty="0" smtClean="0"/>
          </a:p>
          <a:p>
            <a:endParaRPr lang="sr-Latn-ME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71575" y="2743200"/>
          <a:ext cx="5229225" cy="457200"/>
        </p:xfrm>
        <a:graphic>
          <a:graphicData uri="http://schemas.openxmlformats.org/presentationml/2006/ole">
            <p:oleObj spid="_x0000_s2051" name="Equation" r:id="rId4" imgW="2692080" imgH="2286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54113" y="3302000"/>
          <a:ext cx="5094287" cy="930275"/>
        </p:xfrm>
        <a:graphic>
          <a:graphicData uri="http://schemas.openxmlformats.org/presentationml/2006/ole">
            <p:oleObj spid="_x0000_s2052" name="Equation" r:id="rId5" imgW="2666880" imgH="457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92200" y="4800600"/>
          <a:ext cx="3124200" cy="457200"/>
        </p:xfrm>
        <a:graphic>
          <a:graphicData uri="http://schemas.openxmlformats.org/presentationml/2006/ole">
            <p:oleObj spid="_x0000_s2053" name="Equation" r:id="rId6" imgW="1562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cap="none" dirty="0" err="1" smtClean="0"/>
              <a:t>atemati</a:t>
            </a:r>
            <a:r>
              <a:rPr lang="sr-Latn-ME" cap="none" dirty="0" smtClean="0"/>
              <a:t>č</a:t>
            </a:r>
            <a:r>
              <a:rPr lang="en-US" cap="none" dirty="0" err="1" smtClean="0"/>
              <a:t>ki</a:t>
            </a:r>
            <a:r>
              <a:rPr lang="en-US" cap="none" dirty="0" smtClean="0"/>
              <a:t> </a:t>
            </a:r>
            <a:r>
              <a:rPr lang="en-US" cap="none" dirty="0" err="1" smtClean="0"/>
              <a:t>preduslovi</a:t>
            </a:r>
            <a:r>
              <a:rPr lang="en-US" cap="none" dirty="0" smtClean="0"/>
              <a:t> 2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Mno</a:t>
            </a:r>
            <a:r>
              <a:rPr lang="sr-Latn-ME" dirty="0" smtClean="0"/>
              <a:t>ženje </a:t>
            </a:r>
          </a:p>
          <a:p>
            <a:pPr lvl="1"/>
            <a:r>
              <a:rPr lang="sr-Latn-ME" dirty="0" smtClean="0"/>
              <a:t>Korak </a:t>
            </a:r>
            <a:r>
              <a:rPr lang="en-US" dirty="0" smtClean="0"/>
              <a:t>3</a:t>
            </a:r>
            <a:r>
              <a:rPr lang="sr-Latn-ME" dirty="0" smtClean="0"/>
              <a:t>. </a:t>
            </a:r>
            <a:r>
              <a:rPr lang="en-US" dirty="0" err="1" smtClean="0"/>
              <a:t>Svo</a:t>
            </a:r>
            <a:r>
              <a:rPr lang="sr-Latn-ME" dirty="0" smtClean="0"/>
              <a:t>đ</a:t>
            </a:r>
            <a:r>
              <a:rPr lang="en-US" dirty="0" err="1" smtClean="0"/>
              <a:t>enje</a:t>
            </a:r>
            <a:endParaRPr lang="sr-Latn-ME" dirty="0" smtClean="0"/>
          </a:p>
          <a:p>
            <a:pPr lvl="1"/>
            <a:endParaRPr lang="sr-Latn-ME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Dalje</a:t>
            </a:r>
            <a:r>
              <a:rPr lang="en-US" dirty="0" smtClean="0"/>
              <a:t>, </a:t>
            </a:r>
            <a:r>
              <a:rPr lang="en-US" dirty="0" err="1" smtClean="0"/>
              <a:t>zamjenom</a:t>
            </a:r>
            <a:r>
              <a:rPr lang="en-US" dirty="0" smtClean="0"/>
              <a:t> </a:t>
            </a:r>
            <a:r>
              <a:rPr lang="en-US" dirty="0" err="1" smtClean="0"/>
              <a:t>dobijamo</a:t>
            </a:r>
            <a:r>
              <a:rPr lang="en-US" dirty="0" smtClean="0"/>
              <a:t>:</a:t>
            </a:r>
            <a:endParaRPr lang="sr-Latn-ME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66800" y="2666999"/>
          <a:ext cx="2927662" cy="2514601"/>
        </p:xfrm>
        <a:graphic>
          <a:graphicData uri="http://schemas.openxmlformats.org/presentationml/2006/ole">
            <p:oleObj spid="_x0000_s3077" name="Equation" r:id="rId4" imgW="2082600" imgH="172692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66800" y="5791200"/>
          <a:ext cx="6244167" cy="381000"/>
        </p:xfrm>
        <a:graphic>
          <a:graphicData uri="http://schemas.openxmlformats.org/presentationml/2006/ole">
            <p:oleObj spid="_x0000_s3078" name="Equation" r:id="rId5" imgW="3746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</a:t>
            </a:r>
            <a:r>
              <a:rPr lang="en-US" cap="none" dirty="0" err="1" smtClean="0"/>
              <a:t>atemati</a:t>
            </a:r>
            <a:r>
              <a:rPr lang="sr-Latn-ME" cap="none" dirty="0" smtClean="0"/>
              <a:t>č</a:t>
            </a:r>
            <a:r>
              <a:rPr lang="en-US" cap="none" dirty="0" err="1" smtClean="0"/>
              <a:t>ki</a:t>
            </a:r>
            <a:r>
              <a:rPr lang="en-US" cap="none" dirty="0" smtClean="0"/>
              <a:t> </a:t>
            </a:r>
            <a:r>
              <a:rPr lang="en-US" cap="none" dirty="0" err="1" smtClean="0"/>
              <a:t>preduslovi</a:t>
            </a:r>
            <a:r>
              <a:rPr lang="en-US" cap="none" dirty="0" smtClean="0"/>
              <a:t> 3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r>
              <a:rPr lang="en-US" dirty="0" err="1" smtClean="0"/>
              <a:t>Invertovanje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</a:t>
            </a:r>
            <a:r>
              <a:rPr lang="sr-Latn-ME" dirty="0" smtClean="0"/>
              <a:t>šireni Euklidov algoritam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209800"/>
          <a:ext cx="3708400" cy="457200"/>
        </p:xfrm>
        <a:graphic>
          <a:graphicData uri="http://schemas.openxmlformats.org/presentationml/2006/ole">
            <p:oleObj spid="_x0000_s4101" name="Equation" r:id="rId4" imgW="1854000" imgH="228600" progId="Equation.3">
              <p:embed/>
            </p:oleObj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667001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cap="none" dirty="0" err="1" smtClean="0"/>
              <a:t>lgoritam</a:t>
            </a:r>
            <a:endParaRPr lang="en-US" cap="none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N</a:t>
            </a:r>
            <a:r>
              <a:rPr lang="sr-Latn-ME" baseline="-25000" dirty="0" smtClean="0"/>
              <a:t>b</a:t>
            </a:r>
            <a:r>
              <a:rPr lang="sr-Latn-ME" dirty="0" smtClean="0"/>
              <a:t> = 4 tj. broj 32-bitnih riječi u bloku.</a:t>
            </a:r>
            <a:endParaRPr lang="en-US" dirty="0" smtClean="0"/>
          </a:p>
          <a:p>
            <a:r>
              <a:rPr lang="sr-Latn-ME" dirty="0" smtClean="0"/>
              <a:t>N</a:t>
            </a:r>
            <a:r>
              <a:rPr lang="sr-Latn-ME" baseline="-25000" dirty="0" smtClean="0"/>
              <a:t>k</a:t>
            </a:r>
            <a:r>
              <a:rPr lang="sr-Latn-ME" dirty="0" smtClean="0"/>
              <a:t> = 4, 6, 8 tj. broj 32-bitnih riječi u ključu.</a:t>
            </a:r>
          </a:p>
          <a:p>
            <a:r>
              <a:rPr lang="sr-Latn-ME" dirty="0" smtClean="0"/>
              <a:t>N</a:t>
            </a:r>
            <a:r>
              <a:rPr lang="sr-Latn-ME" baseline="-25000" dirty="0" smtClean="0"/>
              <a:t>r</a:t>
            </a:r>
            <a:r>
              <a:rPr lang="sr-Latn-ME" dirty="0" smtClean="0"/>
              <a:t> = 10, 12, 14, zavisno od dužine ključa.</a:t>
            </a:r>
          </a:p>
          <a:p>
            <a:r>
              <a:rPr lang="sr-Latn-ME" dirty="0" smtClean="0"/>
              <a:t>4 bajt-orjentisane operacije:</a:t>
            </a:r>
          </a:p>
          <a:p>
            <a:pPr lvl="1"/>
            <a:r>
              <a:rPr lang="sr-Latn-ME" dirty="0" smtClean="0"/>
              <a:t>1.</a:t>
            </a:r>
            <a:r>
              <a:rPr lang="en-US" dirty="0" smtClean="0"/>
              <a:t> </a:t>
            </a:r>
            <a:r>
              <a:rPr lang="en-US" dirty="0" err="1" smtClean="0"/>
              <a:t>Dodavanje</a:t>
            </a:r>
            <a:r>
              <a:rPr lang="en-US" dirty="0" smtClean="0"/>
              <a:t> </a:t>
            </a:r>
            <a:r>
              <a:rPr lang="en-US" dirty="0" err="1" smtClean="0"/>
              <a:t>etapnog</a:t>
            </a:r>
            <a:r>
              <a:rPr lang="en-US" dirty="0" smtClean="0"/>
              <a:t> </a:t>
            </a:r>
            <a:r>
              <a:rPr lang="en-US" dirty="0" err="1" smtClean="0"/>
              <a:t>ključa</a:t>
            </a:r>
            <a:r>
              <a:rPr lang="en-US" dirty="0" smtClean="0"/>
              <a:t> u </a:t>
            </a:r>
            <a:r>
              <a:rPr lang="en-US" i="1" dirty="0" err="1" smtClean="0"/>
              <a:t>stanje</a:t>
            </a:r>
            <a:r>
              <a:rPr lang="sr-Latn-ME" dirty="0" smtClean="0"/>
              <a:t>,</a:t>
            </a:r>
            <a:endParaRPr lang="en-US" dirty="0" smtClean="0"/>
          </a:p>
          <a:p>
            <a:pPr lvl="1"/>
            <a:r>
              <a:rPr lang="sr-Latn-ME" dirty="0" smtClean="0"/>
              <a:t>2.</a:t>
            </a:r>
            <a:r>
              <a:rPr lang="en-US" dirty="0" smtClean="0"/>
              <a:t> </a:t>
            </a:r>
            <a:r>
              <a:rPr lang="en-US" dirty="0" err="1" smtClean="0"/>
              <a:t>Zamjena</a:t>
            </a:r>
            <a:r>
              <a:rPr lang="en-US" dirty="0" smtClean="0"/>
              <a:t> </a:t>
            </a:r>
            <a:r>
              <a:rPr lang="en-US" dirty="0" err="1" smtClean="0"/>
              <a:t>bajtova</a:t>
            </a:r>
            <a:r>
              <a:rPr lang="en-US" dirty="0" smtClean="0"/>
              <a:t> </a:t>
            </a:r>
            <a:r>
              <a:rPr lang="en-US" dirty="0" err="1" smtClean="0"/>
              <a:t>koristeći</a:t>
            </a:r>
            <a:r>
              <a:rPr lang="en-US" dirty="0" smtClean="0"/>
              <a:t> S-BOX-</a:t>
            </a:r>
            <a:r>
              <a:rPr lang="en-US" dirty="0" err="1" smtClean="0"/>
              <a:t>ove</a:t>
            </a:r>
            <a:r>
              <a:rPr lang="en-US" dirty="0" smtClean="0"/>
              <a:t>,</a:t>
            </a:r>
          </a:p>
          <a:p>
            <a:pPr lvl="1"/>
            <a:r>
              <a:rPr lang="sr-Latn-ME" dirty="0" smtClean="0"/>
              <a:t>3.</a:t>
            </a:r>
            <a:r>
              <a:rPr lang="en-US" dirty="0" smtClean="0"/>
              <a:t> </a:t>
            </a:r>
            <a:r>
              <a:rPr lang="en-US" dirty="0" err="1" smtClean="0"/>
              <a:t>Pomijeranje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u </a:t>
            </a:r>
            <a:r>
              <a:rPr lang="en-US" dirty="0" err="1" smtClean="0"/>
              <a:t>nizu</a:t>
            </a:r>
            <a:r>
              <a:rPr lang="en-US" dirty="0" smtClean="0"/>
              <a:t> </a:t>
            </a:r>
            <a:r>
              <a:rPr lang="sr-Latn-ME" i="1" dirty="0" smtClean="0"/>
              <a:t>s</a:t>
            </a:r>
            <a:r>
              <a:rPr lang="en-US" i="1" dirty="0" err="1" smtClean="0"/>
              <a:t>tanja</a:t>
            </a:r>
            <a:r>
              <a:rPr lang="sr-Latn-ME" i="1" dirty="0" smtClean="0"/>
              <a:t>,</a:t>
            </a:r>
            <a:endParaRPr lang="en-US" dirty="0" smtClean="0"/>
          </a:p>
          <a:p>
            <a:pPr lvl="1"/>
            <a:r>
              <a:rPr lang="sr-Latn-ME" dirty="0" smtClean="0"/>
              <a:t>4.</a:t>
            </a:r>
            <a:r>
              <a:rPr lang="en-US" dirty="0" smtClean="0"/>
              <a:t> </a:t>
            </a:r>
            <a:r>
              <a:rPr lang="en-US" dirty="0" err="1" smtClean="0"/>
              <a:t>Miješanje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svake</a:t>
            </a:r>
            <a:r>
              <a:rPr lang="en-US" dirty="0" smtClean="0"/>
              <a:t> </a:t>
            </a:r>
            <a:r>
              <a:rPr lang="en-US" dirty="0" err="1" smtClean="0"/>
              <a:t>kolone</a:t>
            </a:r>
            <a:r>
              <a:rPr lang="en-US" dirty="0" smtClean="0"/>
              <a:t> u </a:t>
            </a:r>
            <a:r>
              <a:rPr lang="en-US" i="1" dirty="0" err="1" smtClean="0"/>
              <a:t>stanju</a:t>
            </a:r>
            <a:r>
              <a:rPr lang="sr-Latn-ME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085199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TS010085199</Template>
  <TotalTime>0</TotalTime>
  <Words>790</Words>
  <Application>Microsoft Office PowerPoint</Application>
  <PresentationFormat>On-screen Show (4:3)</PresentationFormat>
  <Paragraphs>286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TS010085199</vt:lpstr>
      <vt:lpstr>Microsoft Equation 3.0</vt:lpstr>
      <vt:lpstr>Equation</vt:lpstr>
      <vt:lpstr>Napredni standard Enkripcije - AES</vt:lpstr>
      <vt:lpstr>DES &amp; AES</vt:lpstr>
      <vt:lpstr>Nadmetanje za AES</vt:lpstr>
      <vt:lpstr>Osnovni pojmovi</vt:lpstr>
      <vt:lpstr>Matematički preduslovi</vt:lpstr>
      <vt:lpstr>Matematički preduslovi 1</vt:lpstr>
      <vt:lpstr>Matematički preduslovi 2</vt:lpstr>
      <vt:lpstr>Matematički preduslovi 3</vt:lpstr>
      <vt:lpstr>Algoritam</vt:lpstr>
      <vt:lpstr>Enkripcija</vt:lpstr>
      <vt:lpstr>Izvođenje etapnih ključeva</vt:lpstr>
      <vt:lpstr>Izvođenje etapnih ključeva 1</vt:lpstr>
      <vt:lpstr>SubBytes() transformacija</vt:lpstr>
      <vt:lpstr>SubBytes() transformacija</vt:lpstr>
      <vt:lpstr>ShiftRows() transformacija</vt:lpstr>
      <vt:lpstr>MixColumn() transformacija</vt:lpstr>
      <vt:lpstr>Dekripcija</vt:lpstr>
      <vt:lpstr>InvAddRoundKey()</vt:lpstr>
      <vt:lpstr>InvMixColumn() transformacija</vt:lpstr>
      <vt:lpstr>InvShiftRows() transformacija</vt:lpstr>
      <vt:lpstr>InvSubBytes() transformacija</vt:lpstr>
      <vt:lpstr>InvSubBytes() transformacija</vt:lpstr>
      <vt:lpstr>Bezbjednost AES-a</vt:lpstr>
      <vt:lpstr>Režim rada</vt:lpstr>
      <vt:lpstr>Režim rada</vt:lpstr>
      <vt:lpstr>Zaključak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2013-07-10T08:29:01Z</dcterms:created>
  <dcterms:modified xsi:type="dcterms:W3CDTF">2013-07-12T08:06:17Z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